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9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146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4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1587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4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4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388620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4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587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SzPts val="1400"/>
              <a:buChar char="●"/>
            </a:pPr>
            <a:endParaRPr sz="1200" b="0" i="0" u="none" strike="noStrike" cap="none"/>
          </a:p>
          <a:p>
            <a:pPr marL="0" lvl="1" indent="-88900">
              <a:spcBef>
                <a:spcPts val="0"/>
              </a:spcBef>
              <a:buSzPts val="1400"/>
              <a:buChar char="○"/>
            </a:pPr>
            <a:endParaRPr/>
          </a:p>
          <a:p>
            <a:pPr marL="0" lvl="2" indent="-88900">
              <a:spcBef>
                <a:spcPts val="0"/>
              </a:spcBef>
              <a:buSzPts val="1400"/>
              <a:buChar char="■"/>
            </a:pPr>
            <a:endParaRPr/>
          </a:p>
          <a:p>
            <a:pPr marL="0" lvl="3" indent="-88900">
              <a:spcBef>
                <a:spcPts val="0"/>
              </a:spcBef>
              <a:buSzPts val="1400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SzPts val="1400"/>
              <a:buChar char="○"/>
            </a:pPr>
            <a:endParaRPr/>
          </a:p>
          <a:p>
            <a:pPr marL="0" lvl="5" indent="-88900">
              <a:spcBef>
                <a:spcPts val="0"/>
              </a:spcBef>
              <a:buSzPts val="1400"/>
              <a:buChar char="■"/>
            </a:pPr>
            <a:endParaRPr/>
          </a:p>
          <a:p>
            <a:pPr marL="0" lvl="6" indent="-88900">
              <a:spcBef>
                <a:spcPts val="0"/>
              </a:spcBef>
              <a:buSzPts val="1400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SzPts val="1400"/>
              <a:buChar char="○"/>
            </a:pPr>
            <a:endParaRPr/>
          </a:p>
          <a:p>
            <a:pPr marL="0" lvl="8" indent="-88900">
              <a:spcBef>
                <a:spcPts val="0"/>
              </a:spcBef>
              <a:buSzPts val="1400"/>
              <a:buChar char="■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62128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1290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2620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4627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2699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6140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3206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1334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906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3487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723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389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2476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1599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2516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4836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3205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872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514600" y="228600"/>
            <a:ext cx="6324600" cy="53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5026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lvl="1" indent="-231775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Char char="●"/>
              <a:defRPr sz="2800"/>
            </a:lvl2pPr>
            <a:lvl3pPr marL="1143000" lvl="2" indent="-762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Char char="■"/>
              <a:defRPr sz="2400"/>
            </a:lvl3pPr>
            <a:lvl4pPr marL="1600200" lvl="3" indent="-1841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2057400" lvl="4" indent="-101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5pPr>
            <a:lvl6pPr marL="2514600" lvl="5" indent="-254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lvl="6" indent="-254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lvl="7" indent="-254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lvl="8" indent="-254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Char char="●"/>
              <a:defRPr sz="1400" b="0" i="0" u="none" strike="noStrike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521450"/>
            <a:ext cx="28956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SzPts val="1400"/>
              <a:buChar char="●"/>
              <a:defRPr sz="1400" b="0" i="0" u="none" strike="noStrike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521450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buSzPts val="1400"/>
              <a:buChar char="●"/>
            </a:pPr>
            <a:endParaRPr sz="1400" b="0" i="0" u="none" strike="noStrike" cap="none">
              <a:solidFill>
                <a:schemeClr val="accent1"/>
              </a:solidFill>
            </a:endParaRPr>
          </a:p>
          <a:p>
            <a:pPr marL="0" lvl="1" indent="-88900">
              <a:spcBef>
                <a:spcPts val="0"/>
              </a:spcBef>
              <a:buSzPts val="1400"/>
              <a:buChar char="○"/>
            </a:pPr>
            <a:endParaRPr/>
          </a:p>
          <a:p>
            <a:pPr marL="0" lvl="2" indent="-88900">
              <a:spcBef>
                <a:spcPts val="0"/>
              </a:spcBef>
              <a:buSzPts val="1400"/>
              <a:buChar char="■"/>
            </a:pPr>
            <a:endParaRPr/>
          </a:p>
          <a:p>
            <a:pPr marL="0" lvl="3" indent="-88900">
              <a:spcBef>
                <a:spcPts val="0"/>
              </a:spcBef>
              <a:buSzPts val="1400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SzPts val="1400"/>
              <a:buChar char="○"/>
            </a:pPr>
            <a:endParaRPr/>
          </a:p>
          <a:p>
            <a:pPr marL="0" lvl="5" indent="-88900">
              <a:spcBef>
                <a:spcPts val="0"/>
              </a:spcBef>
              <a:buSzPts val="1400"/>
              <a:buChar char="■"/>
            </a:pPr>
            <a:endParaRPr/>
          </a:p>
          <a:p>
            <a:pPr marL="0" lvl="6" indent="-88900">
              <a:spcBef>
                <a:spcPts val="0"/>
              </a:spcBef>
              <a:buSzPts val="1400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SzPts val="1400"/>
              <a:buChar char="○"/>
            </a:pPr>
            <a:endParaRPr/>
          </a:p>
          <a:p>
            <a:pPr marL="0" lvl="8" indent="-88900">
              <a:spcBef>
                <a:spcPts val="0"/>
              </a:spcBef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23850" y="1411287"/>
            <a:ext cx="8540750" cy="525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lvl="1" indent="-231775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Char char="●"/>
              <a:defRPr sz="2800"/>
            </a:lvl2pPr>
            <a:lvl3pPr marL="1143000" lvl="2" indent="-762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Char char="■"/>
              <a:defRPr sz="2400"/>
            </a:lvl3pPr>
            <a:lvl4pPr marL="1600200" lvl="3" indent="-1841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2057400" lvl="4" indent="-101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5pPr>
            <a:lvl6pPr marL="2514600" lvl="5" indent="-254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lvl="6" indent="-254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lvl="7" indent="-254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lvl="8" indent="-254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514600" y="228600"/>
            <a:ext cx="6324600" cy="53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Char char="●"/>
              <a:defRPr sz="1400" b="0" i="0" u="none" strike="noStrike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521450"/>
            <a:ext cx="28956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SzPts val="1400"/>
              <a:buChar char="●"/>
              <a:defRPr sz="1400" b="0" i="0" u="none" strike="noStrike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521450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buSzPts val="1400"/>
              <a:buChar char="●"/>
            </a:pPr>
            <a:endParaRPr sz="1400" b="0" i="0" u="none" strike="noStrike" cap="none">
              <a:solidFill>
                <a:schemeClr val="accent1"/>
              </a:solidFill>
            </a:endParaRPr>
          </a:p>
          <a:p>
            <a:pPr marL="0" lvl="1" indent="-88900">
              <a:spcBef>
                <a:spcPts val="0"/>
              </a:spcBef>
              <a:buSzPts val="1400"/>
              <a:buChar char="○"/>
            </a:pPr>
            <a:endParaRPr/>
          </a:p>
          <a:p>
            <a:pPr marL="0" lvl="2" indent="-88900">
              <a:spcBef>
                <a:spcPts val="0"/>
              </a:spcBef>
              <a:buSzPts val="1400"/>
              <a:buChar char="■"/>
            </a:pPr>
            <a:endParaRPr/>
          </a:p>
          <a:p>
            <a:pPr marL="0" lvl="3" indent="-88900">
              <a:spcBef>
                <a:spcPts val="0"/>
              </a:spcBef>
              <a:buSzPts val="1400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SzPts val="1400"/>
              <a:buChar char="○"/>
            </a:pPr>
            <a:endParaRPr/>
          </a:p>
          <a:p>
            <a:pPr marL="0" lvl="5" indent="-88900">
              <a:spcBef>
                <a:spcPts val="0"/>
              </a:spcBef>
              <a:buSzPts val="1400"/>
              <a:buChar char="■"/>
            </a:pPr>
            <a:endParaRPr/>
          </a:p>
          <a:p>
            <a:pPr marL="0" lvl="6" indent="-88900">
              <a:spcBef>
                <a:spcPts val="0"/>
              </a:spcBef>
              <a:buSzPts val="1400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SzPts val="1400"/>
              <a:buChar char="○"/>
            </a:pPr>
            <a:endParaRPr/>
          </a:p>
          <a:p>
            <a:pPr marL="0" lvl="8" indent="-88900">
              <a:spcBef>
                <a:spcPts val="0"/>
              </a:spcBef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1112" y="0"/>
            <a:ext cx="9132887" cy="1125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879475"/>
            <a:ext cx="9144000" cy="144462"/>
            <a:chOff x="2411412" y="879475"/>
            <a:chExt cx="6732587" cy="144462"/>
          </a:xfrm>
        </p:grpSpPr>
        <p:cxnSp>
          <p:nvCxnSpPr>
            <p:cNvPr id="12" name="Shape 12"/>
            <p:cNvCxnSpPr/>
            <p:nvPr/>
          </p:nvCxnSpPr>
          <p:spPr>
            <a:xfrm>
              <a:off x="2411412" y="879475"/>
              <a:ext cx="6732587" cy="0"/>
            </a:xfrm>
            <a:prstGeom prst="straightConnector1">
              <a:avLst/>
            </a:prstGeom>
            <a:noFill/>
            <a:ln w="12700" cap="rnd" cmpd="sng">
              <a:solidFill>
                <a:schemeClr val="lt1"/>
              </a:solidFill>
              <a:prstDash val="solid"/>
              <a:miter lim="8000"/>
              <a:headEnd type="none" w="med" len="med"/>
              <a:tailEnd type="none" w="med" len="med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2411412" y="950912"/>
              <a:ext cx="6732587" cy="0"/>
            </a:xfrm>
            <a:prstGeom prst="straightConnector1">
              <a:avLst/>
            </a:prstGeom>
            <a:noFill/>
            <a:ln w="12700" cap="rnd" cmpd="sng">
              <a:solidFill>
                <a:schemeClr val="lt1"/>
              </a:solidFill>
              <a:prstDash val="solid"/>
              <a:miter lim="8000"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2411412" y="1023937"/>
              <a:ext cx="6732587" cy="0"/>
            </a:xfrm>
            <a:prstGeom prst="straightConnector1">
              <a:avLst/>
            </a:prstGeom>
            <a:noFill/>
            <a:ln w="12700" cap="rnd" cmpd="sng">
              <a:solidFill>
                <a:schemeClr val="lt1"/>
              </a:solidFill>
              <a:prstDash val="solid"/>
              <a:miter lim="8000"/>
              <a:headEnd type="none" w="med" len="med"/>
              <a:tailEnd type="none" w="med" len="med"/>
            </a:ln>
          </p:spPr>
        </p:cxnSp>
      </p:grpSp>
      <p:pic>
        <p:nvPicPr>
          <p:cNvPr id="15" name="Shape 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169987" cy="110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2514600" y="228600"/>
            <a:ext cx="6324600" cy="53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5026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203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31775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Font typeface="Arial"/>
              <a:buChar char="●"/>
              <a:defRPr sz="2800" b="0" i="0" u="none" strike="noStrike" cap="none"/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Font typeface="Arial"/>
              <a:buChar char="■"/>
              <a:defRPr sz="2400" b="0" i="0" u="none" strike="noStrike" cap="none"/>
            </a:lvl3pPr>
            <a:lvl4pPr marL="1600200" marR="0" lvl="3" indent="-184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●"/>
              <a:defRPr sz="2000" b="0" i="0" u="none" strike="noStrike" cap="none"/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■"/>
              <a:defRPr sz="2000" b="0" i="0" u="none" strike="noStrike" cap="none"/>
            </a:lvl5pPr>
            <a:lvl6pPr marL="2514600" marR="0" lvl="5" indent="-25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Char char="●"/>
              <a:defRPr sz="1400" b="0" i="0" u="none" strike="noStrike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521450"/>
            <a:ext cx="28956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SzPts val="1400"/>
              <a:buChar char="●"/>
              <a:defRPr sz="1400" b="0" i="0" u="none" strike="noStrike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521450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buSzPts val="1400"/>
              <a:buChar char="●"/>
            </a:pPr>
            <a:endParaRPr sz="1400" b="0" i="0" u="none" strike="noStrike" cap="none">
              <a:solidFill>
                <a:schemeClr val="accent1"/>
              </a:solidFill>
            </a:endParaRPr>
          </a:p>
          <a:p>
            <a:pPr marL="0" lvl="1" indent="-88900">
              <a:spcBef>
                <a:spcPts val="0"/>
              </a:spcBef>
              <a:buSzPts val="1400"/>
              <a:buChar char="○"/>
            </a:pPr>
            <a:endParaRPr/>
          </a:p>
          <a:p>
            <a:pPr marL="0" lvl="2" indent="-88900">
              <a:spcBef>
                <a:spcPts val="0"/>
              </a:spcBef>
              <a:buSzPts val="1400"/>
              <a:buChar char="■"/>
            </a:pPr>
            <a:endParaRPr/>
          </a:p>
          <a:p>
            <a:pPr marL="0" lvl="3" indent="-88900">
              <a:spcBef>
                <a:spcPts val="0"/>
              </a:spcBef>
              <a:buSzPts val="1400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SzPts val="1400"/>
              <a:buChar char="○"/>
            </a:pPr>
            <a:endParaRPr/>
          </a:p>
          <a:p>
            <a:pPr marL="0" lvl="5" indent="-88900">
              <a:spcBef>
                <a:spcPts val="0"/>
              </a:spcBef>
              <a:buSzPts val="1400"/>
              <a:buChar char="■"/>
            </a:pPr>
            <a:endParaRPr/>
          </a:p>
          <a:p>
            <a:pPr marL="0" lvl="6" indent="-88900">
              <a:spcBef>
                <a:spcPts val="0"/>
              </a:spcBef>
              <a:buSzPts val="1400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SzPts val="1400"/>
              <a:buChar char="○"/>
            </a:pPr>
            <a:endParaRPr/>
          </a:p>
          <a:p>
            <a:pPr marL="0" lvl="8" indent="-88900">
              <a:spcBef>
                <a:spcPts val="0"/>
              </a:spcBef>
              <a:buSzPts val="1400"/>
              <a:buChar char="■"/>
            </a:pPr>
            <a:endParaRPr/>
          </a:p>
        </p:txBody>
      </p:sp>
      <p:grpSp>
        <p:nvGrpSpPr>
          <p:cNvPr id="21" name="Shape 21"/>
          <p:cNvGrpSpPr/>
          <p:nvPr/>
        </p:nvGrpSpPr>
        <p:grpSpPr>
          <a:xfrm>
            <a:off x="0" y="1109662"/>
            <a:ext cx="9144000" cy="169862"/>
            <a:chOff x="0" y="1109662"/>
            <a:chExt cx="9144000" cy="169862"/>
          </a:xfrm>
        </p:grpSpPr>
        <p:sp>
          <p:nvSpPr>
            <p:cNvPr id="22" name="Shape 22"/>
            <p:cNvSpPr/>
            <p:nvPr/>
          </p:nvSpPr>
          <p:spPr>
            <a:xfrm>
              <a:off x="0" y="1109662"/>
              <a:ext cx="9144000" cy="7143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2343150" y="1131887"/>
              <a:ext cx="6800850" cy="14763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21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/>
        </p:nvSpPr>
        <p:spPr>
          <a:xfrm>
            <a:off x="2555875" y="260350"/>
            <a:ext cx="6324600" cy="53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الفصل الأول: المفاهيم الأساسية لتقنية المعلومات</a:t>
            </a:r>
          </a:p>
        </p:txBody>
      </p:sp>
      <p:sp>
        <p:nvSpPr>
          <p:cNvPr id="136" name="Shape 136"/>
          <p:cNvSpPr/>
          <p:nvPr/>
        </p:nvSpPr>
        <p:spPr>
          <a:xfrm>
            <a:off x="1763712" y="2565400"/>
            <a:ext cx="5308600" cy="1008062"/>
          </a:xfrm>
          <a:prstGeom prst="roundRect">
            <a:avLst>
              <a:gd name="adj" fmla="val 10800"/>
            </a:avLst>
          </a:prstGeom>
          <a:gradFill>
            <a:gsLst>
              <a:gs pos="0">
                <a:schemeClr val="hlink"/>
              </a:gs>
              <a:gs pos="50000">
                <a:srgbClr val="F0023E"/>
              </a:gs>
              <a:gs pos="50000">
                <a:srgbClr val="F0023E"/>
              </a:gs>
              <a:gs pos="100000">
                <a:schemeClr val="hlink"/>
              </a:gs>
            </a:gsLst>
            <a:lin ang="10800000" scaled="0"/>
          </a:gradFill>
          <a:ln w="19050" cap="rnd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مكونات الحاسب الآلي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Shape 2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200" y="4851400"/>
            <a:ext cx="1866900" cy="12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2514600" y="228600"/>
            <a:ext cx="6324600" cy="53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وحدات التخزين Storage Unit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150225" cy="16065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تستخدم لتخزين البيانات و يمكن استرجاعها إذا طلب المستخدم وهي وحدات لا تفقد محتوياتها عند إيقاف التشغيل.</a:t>
            </a:r>
          </a:p>
        </p:txBody>
      </p:sp>
      <p:grpSp>
        <p:nvGrpSpPr>
          <p:cNvPr id="260" name="Shape 260"/>
          <p:cNvGrpSpPr/>
          <p:nvPr/>
        </p:nvGrpSpPr>
        <p:grpSpPr>
          <a:xfrm>
            <a:off x="2938462" y="2439987"/>
            <a:ext cx="5367338" cy="2132012"/>
            <a:chOff x="4002087" y="2057400"/>
            <a:chExt cx="4303713" cy="1143000"/>
          </a:xfrm>
        </p:grpSpPr>
        <p:cxnSp>
          <p:nvCxnSpPr>
            <p:cNvPr id="261" name="Shape 261"/>
            <p:cNvCxnSpPr/>
            <p:nvPr/>
          </p:nvCxnSpPr>
          <p:spPr>
            <a:xfrm rot="5400000" flipH="1">
              <a:off x="6437312" y="1560512"/>
              <a:ext cx="228600" cy="2136775"/>
            </a:xfrm>
            <a:prstGeom prst="straightConnector1">
              <a:avLst/>
            </a:prstGeom>
            <a:noFill/>
            <a:ln w="28575" cap="rnd" cmpd="sng">
              <a:solidFill>
                <a:srgbClr val="51513D"/>
              </a:solidFill>
              <a:prstDash val="solid"/>
              <a:miter lim="8000"/>
              <a:headEnd type="none" w="med" len="med"/>
              <a:tailEnd type="none" w="med" len="med"/>
            </a:ln>
          </p:spPr>
        </p:cxnSp>
        <p:cxnSp>
          <p:nvCxnSpPr>
            <p:cNvPr id="262" name="Shape 262"/>
            <p:cNvCxnSpPr/>
            <p:nvPr/>
          </p:nvCxnSpPr>
          <p:spPr>
            <a:xfrm rot="5400000" flipH="1">
              <a:off x="5703093" y="2293143"/>
              <a:ext cx="228600" cy="671512"/>
            </a:xfrm>
            <a:prstGeom prst="straightConnector1">
              <a:avLst/>
            </a:prstGeom>
            <a:noFill/>
            <a:ln w="28575" cap="rnd" cmpd="sng">
              <a:solidFill>
                <a:srgbClr val="51513D"/>
              </a:solidFill>
              <a:prstDash val="solid"/>
              <a:miter lim="8000"/>
              <a:headEnd type="none" w="med" len="med"/>
              <a:tailEnd type="none" w="med" len="med"/>
            </a:ln>
          </p:spPr>
        </p:cxnSp>
        <p:cxnSp>
          <p:nvCxnSpPr>
            <p:cNvPr id="263" name="Shape 263"/>
            <p:cNvCxnSpPr/>
            <p:nvPr/>
          </p:nvCxnSpPr>
          <p:spPr>
            <a:xfrm rot="-5400000">
              <a:off x="4969668" y="2232818"/>
              <a:ext cx="228600" cy="795337"/>
            </a:xfrm>
            <a:prstGeom prst="straightConnector1">
              <a:avLst/>
            </a:prstGeom>
            <a:noFill/>
            <a:ln w="28575" cap="rnd" cmpd="sng">
              <a:solidFill>
                <a:srgbClr val="51513D"/>
              </a:solidFill>
              <a:prstDash val="solid"/>
              <a:miter lim="8000"/>
              <a:headEnd type="none" w="med" len="med"/>
              <a:tailEnd type="none" w="med" len="med"/>
            </a:ln>
          </p:spPr>
        </p:cxnSp>
        <p:sp>
          <p:nvSpPr>
            <p:cNvPr id="264" name="Shape 264"/>
            <p:cNvSpPr/>
            <p:nvPr/>
          </p:nvSpPr>
          <p:spPr>
            <a:xfrm>
              <a:off x="4797425" y="2057400"/>
              <a:ext cx="1371600" cy="457200"/>
            </a:xfrm>
            <a:prstGeom prst="roundRect">
              <a:avLst>
                <a:gd name="adj" fmla="val 16667"/>
              </a:avLst>
            </a:prstGeom>
            <a:solidFill>
              <a:srgbClr val="E1E1C2"/>
            </a:solidFill>
            <a:ln w="38100" cap="rnd" cmpd="sng">
              <a:solidFill>
                <a:srgbClr val="51513D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أنواع وحدات التخزين</a:t>
              </a:r>
            </a:p>
          </p:txBody>
        </p:sp>
        <p:sp>
          <p:nvSpPr>
            <p:cNvPr id="265" name="Shape 265"/>
            <p:cNvSpPr/>
            <p:nvPr/>
          </p:nvSpPr>
          <p:spPr>
            <a:xfrm>
              <a:off x="4002087" y="2743200"/>
              <a:ext cx="13716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 cap="rnd" cmpd="sng">
              <a:solidFill>
                <a:srgbClr val="51513D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الأقراص المدمجة</a:t>
              </a:r>
            </a:p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CD-ROM</a:t>
              </a:r>
            </a:p>
          </p:txBody>
        </p:sp>
        <p:sp>
          <p:nvSpPr>
            <p:cNvPr id="266" name="Shape 266"/>
            <p:cNvSpPr/>
            <p:nvPr/>
          </p:nvSpPr>
          <p:spPr>
            <a:xfrm>
              <a:off x="5468937" y="2743200"/>
              <a:ext cx="13716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 cap="rnd" cmpd="sng">
              <a:solidFill>
                <a:srgbClr val="51513D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الأقراص المرنه</a:t>
              </a:r>
            </a:p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Floppy Disks</a:t>
              </a:r>
            </a:p>
          </p:txBody>
        </p:sp>
        <p:sp>
          <p:nvSpPr>
            <p:cNvPr id="267" name="Shape 267"/>
            <p:cNvSpPr/>
            <p:nvPr/>
          </p:nvSpPr>
          <p:spPr>
            <a:xfrm>
              <a:off x="6934200" y="2743200"/>
              <a:ext cx="13716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 cap="rnd" cmpd="sng">
              <a:solidFill>
                <a:srgbClr val="51513D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الأقراص الصلبة</a:t>
              </a:r>
            </a:p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Hard Disks</a:t>
              </a:r>
            </a:p>
          </p:txBody>
        </p:sp>
      </p:grpSp>
      <p:pic>
        <p:nvPicPr>
          <p:cNvPr id="268" name="Shape 2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0400" y="4876800"/>
            <a:ext cx="1335087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18262" y="4719637"/>
            <a:ext cx="1887537" cy="1376362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/>
          <p:nvPr/>
        </p:nvSpPr>
        <p:spPr>
          <a:xfrm>
            <a:off x="1143000" y="3733800"/>
            <a:ext cx="1711325" cy="8524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cap="rnd" cmpd="sng">
            <a:solidFill>
              <a:srgbClr val="51513D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الأقراص الرقمية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DVD</a:t>
            </a:r>
          </a:p>
        </p:txBody>
      </p:sp>
      <p:cxnSp>
        <p:nvCxnSpPr>
          <p:cNvPr id="271" name="Shape 271"/>
          <p:cNvCxnSpPr/>
          <p:nvPr/>
        </p:nvCxnSpPr>
        <p:spPr>
          <a:xfrm rot="-5400000">
            <a:off x="3171825" y="2119312"/>
            <a:ext cx="441325" cy="2787650"/>
          </a:xfrm>
          <a:prstGeom prst="straightConnector1">
            <a:avLst/>
          </a:prstGeom>
          <a:noFill/>
          <a:ln w="28575" cap="rnd" cmpd="sng">
            <a:solidFill>
              <a:srgbClr val="51513D"/>
            </a:solidFill>
            <a:prstDash val="solid"/>
            <a:miter lim="8000"/>
            <a:headEnd type="none" w="med" len="med"/>
            <a:tailEnd type="none" w="med" len="med"/>
          </a:ln>
        </p:spPr>
      </p:cxnSp>
      <p:pic>
        <p:nvPicPr>
          <p:cNvPr id="272" name="Shape 27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71600" y="4800600"/>
            <a:ext cx="1371600" cy="13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/>
        </p:nvSpPr>
        <p:spPr>
          <a:xfrm>
            <a:off x="1919287" y="6240462"/>
            <a:ext cx="7072312" cy="9159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ملاحظة: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يطلق اسم الأقراص الضوئية على كل من الأقراص الرقمية و الأقراص المدمجة و ذلك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لأنها تستخدم تقنية الليزر في تخزين البيانات.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Shape 278"/>
          <p:cNvGrpSpPr/>
          <p:nvPr/>
        </p:nvGrpSpPr>
        <p:grpSpPr>
          <a:xfrm>
            <a:off x="1217612" y="2439987"/>
            <a:ext cx="7621587" cy="2132012"/>
            <a:chOff x="2012950" y="2057400"/>
            <a:chExt cx="6110287" cy="1143000"/>
          </a:xfrm>
        </p:grpSpPr>
        <p:cxnSp>
          <p:nvCxnSpPr>
            <p:cNvPr id="279" name="Shape 279"/>
            <p:cNvCxnSpPr/>
            <p:nvPr/>
          </p:nvCxnSpPr>
          <p:spPr>
            <a:xfrm rot="5400000" flipH="1">
              <a:off x="6061868" y="1367631"/>
              <a:ext cx="228600" cy="2522537"/>
            </a:xfrm>
            <a:prstGeom prst="straightConnector1">
              <a:avLst/>
            </a:prstGeom>
            <a:noFill/>
            <a:ln w="28575" cap="rnd" cmpd="sng">
              <a:solidFill>
                <a:srgbClr val="51513D"/>
              </a:solidFill>
              <a:prstDash val="solid"/>
              <a:miter lim="8000"/>
              <a:headEnd type="none" w="med" len="med"/>
              <a:tailEnd type="none" w="med" len="med"/>
            </a:ln>
          </p:spPr>
        </p:cxnSp>
        <p:cxnSp>
          <p:nvCxnSpPr>
            <p:cNvPr id="280" name="Shape 280"/>
            <p:cNvCxnSpPr/>
            <p:nvPr/>
          </p:nvCxnSpPr>
          <p:spPr>
            <a:xfrm rot="5400000" flipH="1">
              <a:off x="5311775" y="2117725"/>
              <a:ext cx="228600" cy="1022350"/>
            </a:xfrm>
            <a:prstGeom prst="straightConnector1">
              <a:avLst/>
            </a:prstGeom>
            <a:noFill/>
            <a:ln w="28575" cap="rnd" cmpd="sng">
              <a:solidFill>
                <a:srgbClr val="51513D"/>
              </a:solidFill>
              <a:prstDash val="solid"/>
              <a:miter lim="8000"/>
              <a:headEnd type="none" w="med" len="med"/>
              <a:tailEnd type="none" w="med" len="med"/>
            </a:ln>
          </p:spPr>
        </p:cxnSp>
        <p:cxnSp>
          <p:nvCxnSpPr>
            <p:cNvPr id="281" name="Shape 281"/>
            <p:cNvCxnSpPr/>
            <p:nvPr/>
          </p:nvCxnSpPr>
          <p:spPr>
            <a:xfrm rot="-5400000">
              <a:off x="4518025" y="2346325"/>
              <a:ext cx="228600" cy="565150"/>
            </a:xfrm>
            <a:prstGeom prst="straightConnector1">
              <a:avLst/>
            </a:prstGeom>
            <a:noFill/>
            <a:ln w="28575" cap="rnd" cmpd="sng">
              <a:solidFill>
                <a:srgbClr val="51513D"/>
              </a:solidFill>
              <a:prstDash val="solid"/>
              <a:miter lim="8000"/>
              <a:headEnd type="none" w="med" len="med"/>
              <a:tailEnd type="none" w="med" len="med"/>
            </a:ln>
          </p:spPr>
        </p:cxnSp>
        <p:cxnSp>
          <p:nvCxnSpPr>
            <p:cNvPr id="282" name="Shape 282"/>
            <p:cNvCxnSpPr/>
            <p:nvPr/>
          </p:nvCxnSpPr>
          <p:spPr>
            <a:xfrm rot="-5400000">
              <a:off x="3692525" y="1520825"/>
              <a:ext cx="228600" cy="2216150"/>
            </a:xfrm>
            <a:prstGeom prst="straightConnector1">
              <a:avLst/>
            </a:prstGeom>
            <a:noFill/>
            <a:ln w="28575" cap="rnd" cmpd="sng">
              <a:solidFill>
                <a:srgbClr val="51513D"/>
              </a:solidFill>
              <a:prstDash val="solid"/>
              <a:miter lim="8000"/>
              <a:headEnd type="none" w="med" len="med"/>
              <a:tailEnd type="none" w="med" len="med"/>
            </a:ln>
          </p:spPr>
        </p:cxnSp>
        <p:sp>
          <p:nvSpPr>
            <p:cNvPr id="283" name="Shape 283"/>
            <p:cNvSpPr/>
            <p:nvPr/>
          </p:nvSpPr>
          <p:spPr>
            <a:xfrm>
              <a:off x="4229100" y="2057400"/>
              <a:ext cx="1371600" cy="457200"/>
            </a:xfrm>
            <a:prstGeom prst="roundRect">
              <a:avLst>
                <a:gd name="adj" fmla="val 16667"/>
              </a:avLst>
            </a:prstGeom>
            <a:solidFill>
              <a:srgbClr val="E1E1C2"/>
            </a:solidFill>
            <a:ln w="38100" cap="rnd" cmpd="sng">
              <a:solidFill>
                <a:srgbClr val="51513D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وحدات التخزين</a:t>
              </a:r>
            </a:p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الخارجية</a:t>
              </a:r>
            </a:p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External Units</a:t>
              </a:r>
            </a:p>
          </p:txBody>
        </p:sp>
        <p:sp>
          <p:nvSpPr>
            <p:cNvPr id="284" name="Shape 284"/>
            <p:cNvSpPr/>
            <p:nvPr/>
          </p:nvSpPr>
          <p:spPr>
            <a:xfrm>
              <a:off x="2012950" y="2743200"/>
              <a:ext cx="13716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 cap="rnd" cmpd="sng">
              <a:solidFill>
                <a:srgbClr val="51513D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الأقراص الصلبة</a:t>
              </a:r>
            </a:p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الخارجية</a:t>
              </a:r>
            </a:p>
          </p:txBody>
        </p:sp>
        <p:sp>
          <p:nvSpPr>
            <p:cNvPr id="285" name="Shape 285"/>
            <p:cNvSpPr/>
            <p:nvPr/>
          </p:nvSpPr>
          <p:spPr>
            <a:xfrm>
              <a:off x="3663950" y="2743200"/>
              <a:ext cx="13716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 cap="rnd" cmpd="sng">
              <a:solidFill>
                <a:srgbClr val="51513D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الذاكرة الضوئية</a:t>
              </a:r>
            </a:p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Flash memory</a:t>
              </a:r>
            </a:p>
          </p:txBody>
        </p:sp>
        <p:sp>
          <p:nvSpPr>
            <p:cNvPr id="286" name="Shape 286"/>
            <p:cNvSpPr/>
            <p:nvPr/>
          </p:nvSpPr>
          <p:spPr>
            <a:xfrm>
              <a:off x="5251450" y="2743200"/>
              <a:ext cx="1370012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 cap="rnd" cmpd="sng">
              <a:solidFill>
                <a:srgbClr val="51513D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بطاقات الذاكرة</a:t>
              </a:r>
            </a:p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Memory cards</a:t>
              </a:r>
            </a:p>
          </p:txBody>
        </p:sp>
        <p:sp>
          <p:nvSpPr>
            <p:cNvPr id="287" name="Shape 287"/>
            <p:cNvSpPr/>
            <p:nvPr/>
          </p:nvSpPr>
          <p:spPr>
            <a:xfrm>
              <a:off x="6751637" y="2743200"/>
              <a:ext cx="13716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 cap="rnd" cmpd="sng">
              <a:solidFill>
                <a:srgbClr val="51513D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القرص الضاغط</a:t>
              </a:r>
            </a:p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Zip Disk</a:t>
              </a:r>
            </a:p>
          </p:txBody>
        </p:sp>
      </p:grpSp>
      <p:pic>
        <p:nvPicPr>
          <p:cNvPr id="288" name="Shape 2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5712" y="4648200"/>
            <a:ext cx="1157287" cy="113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6600" y="4800600"/>
            <a:ext cx="1600200" cy="1277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3000" y="4800600"/>
            <a:ext cx="1728787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59650" y="5848350"/>
            <a:ext cx="155575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53100" y="47244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62600" y="5715000"/>
            <a:ext cx="1143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2514600" y="228600"/>
            <a:ext cx="6324600" cy="53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وحدات التخزين Storage Unit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Shape 2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200" y="2819400"/>
            <a:ext cx="12573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72400" y="28194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67400" y="2746375"/>
            <a:ext cx="925512" cy="91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05200" y="2743200"/>
            <a:ext cx="1122362" cy="89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35512" y="2714625"/>
            <a:ext cx="1055687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2000" y="2667000"/>
            <a:ext cx="1633537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73312" y="2667000"/>
            <a:ext cx="1055687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1900" y="5143500"/>
            <a:ext cx="12573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1200" y="51435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05200" y="5070475"/>
            <a:ext cx="925512" cy="91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0" y="5067300"/>
            <a:ext cx="1122362" cy="89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16712" y="5038725"/>
            <a:ext cx="1055687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28800" y="4991100"/>
            <a:ext cx="1633537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2000" y="4991100"/>
            <a:ext cx="1055687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2514600" y="228600"/>
            <a:ext cx="6324600" cy="53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مقارنة بين الأنواع الرئيسية لوحدة تخزين البيانات</a:t>
            </a:r>
          </a:p>
        </p:txBody>
      </p:sp>
      <p:cxnSp>
        <p:nvCxnSpPr>
          <p:cNvPr id="314" name="Shape 314"/>
          <p:cNvCxnSpPr/>
          <p:nvPr/>
        </p:nvCxnSpPr>
        <p:spPr>
          <a:xfrm rot="10800000">
            <a:off x="838200" y="2286000"/>
            <a:ext cx="7848600" cy="1587"/>
          </a:xfrm>
          <a:prstGeom prst="straightConnector1">
            <a:avLst/>
          </a:prstGeom>
          <a:noFill/>
          <a:ln w="22225" cap="rnd" cmpd="sng">
            <a:solidFill>
              <a:schemeClr val="dk1"/>
            </a:solidFill>
            <a:prstDash val="solid"/>
            <a:miter lim="8000"/>
            <a:headEnd type="none" w="med" len="med"/>
            <a:tailEnd type="stealth" w="lg" len="lg"/>
          </a:ln>
        </p:spPr>
      </p:cxnSp>
      <p:cxnSp>
        <p:nvCxnSpPr>
          <p:cNvPr id="315" name="Shape 315"/>
          <p:cNvCxnSpPr/>
          <p:nvPr/>
        </p:nvCxnSpPr>
        <p:spPr>
          <a:xfrm rot="10800000">
            <a:off x="838200" y="4799012"/>
            <a:ext cx="7848600" cy="1587"/>
          </a:xfrm>
          <a:prstGeom prst="straightConnector1">
            <a:avLst/>
          </a:prstGeom>
          <a:noFill/>
          <a:ln w="22225" cap="rnd" cmpd="sng">
            <a:solidFill>
              <a:schemeClr val="dk1"/>
            </a:solidFill>
            <a:prstDash val="solid"/>
            <a:miter lim="8000"/>
            <a:headEnd type="none" w="med" len="med"/>
            <a:tailEnd type="stealth" w="lg" len="lg"/>
          </a:ln>
        </p:spPr>
      </p:cxnSp>
      <p:sp>
        <p:nvSpPr>
          <p:cNvPr id="316" name="Shape 316"/>
          <p:cNvSpPr txBox="1"/>
          <p:nvPr/>
        </p:nvSpPr>
        <p:spPr>
          <a:xfrm>
            <a:off x="3200400" y="1905000"/>
            <a:ext cx="3021012" cy="461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زيادة السرعة و سعة التخزين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3227387" y="4414837"/>
            <a:ext cx="2049462" cy="461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زيادة التكلفة المادية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/>
        </p:nvSpPr>
        <p:spPr>
          <a:xfrm>
            <a:off x="179387" y="3257550"/>
            <a:ext cx="2520950" cy="579437"/>
          </a:xfrm>
          <a:prstGeom prst="rect">
            <a:avLst/>
          </a:prstGeom>
          <a:gradFill>
            <a:gsLst>
              <a:gs pos="0">
                <a:schemeClr val="hlink"/>
              </a:gs>
              <a:gs pos="50000">
                <a:srgbClr val="F0023E"/>
              </a:gs>
              <a:gs pos="50000">
                <a:srgbClr val="F0023E"/>
              </a:gs>
              <a:gs pos="100000">
                <a:schemeClr val="hlink"/>
              </a:gs>
            </a:gsLst>
            <a:lin ang="10800000" scaled="0"/>
          </a:gradFill>
          <a:ln w="57150" cap="rnd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Input Unit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6227762" y="3257550"/>
            <a:ext cx="2520950" cy="579437"/>
          </a:xfrm>
          <a:prstGeom prst="rect">
            <a:avLst/>
          </a:prstGeom>
          <a:gradFill>
            <a:gsLst>
              <a:gs pos="0">
                <a:schemeClr val="hlink"/>
              </a:gs>
              <a:gs pos="50000">
                <a:srgbClr val="F0023E"/>
              </a:gs>
              <a:gs pos="50000">
                <a:srgbClr val="F0023E"/>
              </a:gs>
              <a:gs pos="100000">
                <a:schemeClr val="hlink"/>
              </a:gs>
            </a:gsLst>
            <a:lin ang="10800000" scaled="0"/>
          </a:gradFill>
          <a:ln w="57150" cap="rnd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Unit</a:t>
            </a:r>
          </a:p>
        </p:txBody>
      </p:sp>
      <p:cxnSp>
        <p:nvCxnSpPr>
          <p:cNvPr id="324" name="Shape 324"/>
          <p:cNvCxnSpPr/>
          <p:nvPr/>
        </p:nvCxnSpPr>
        <p:spPr>
          <a:xfrm>
            <a:off x="2698750" y="3546475"/>
            <a:ext cx="433387" cy="0"/>
          </a:xfrm>
          <a:prstGeom prst="straightConnector1">
            <a:avLst/>
          </a:prstGeom>
          <a:noFill/>
          <a:ln w="57150" cap="rnd" cmpd="sng">
            <a:solidFill>
              <a:schemeClr val="dk1"/>
            </a:solidFill>
            <a:prstDash val="solid"/>
            <a:miter lim="8000"/>
            <a:headEnd type="none" w="med" len="med"/>
            <a:tailEnd type="triangle" w="med" len="med"/>
          </a:ln>
        </p:spPr>
      </p:cxnSp>
      <p:sp>
        <p:nvSpPr>
          <p:cNvPr id="325" name="Shape 325"/>
          <p:cNvSpPr txBox="1"/>
          <p:nvPr/>
        </p:nvSpPr>
        <p:spPr>
          <a:xfrm>
            <a:off x="3132137" y="2393950"/>
            <a:ext cx="2663825" cy="2043112"/>
          </a:xfrm>
          <a:prstGeom prst="rect">
            <a:avLst/>
          </a:prstGeom>
          <a:gradFill>
            <a:gsLst>
              <a:gs pos="0">
                <a:schemeClr val="hlink"/>
              </a:gs>
              <a:gs pos="100000">
                <a:srgbClr val="F0017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ALU</a:t>
            </a:r>
          </a:p>
        </p:txBody>
      </p:sp>
      <p:cxnSp>
        <p:nvCxnSpPr>
          <p:cNvPr id="326" name="Shape 326"/>
          <p:cNvCxnSpPr/>
          <p:nvPr/>
        </p:nvCxnSpPr>
        <p:spPr>
          <a:xfrm>
            <a:off x="5795962" y="3500437"/>
            <a:ext cx="433387" cy="0"/>
          </a:xfrm>
          <a:prstGeom prst="straightConnector1">
            <a:avLst/>
          </a:prstGeom>
          <a:noFill/>
          <a:ln w="57150" cap="rnd" cmpd="sng">
            <a:solidFill>
              <a:schemeClr val="dk1"/>
            </a:solidFill>
            <a:prstDash val="solid"/>
            <a:miter lim="8000"/>
            <a:headEnd type="none" w="med" len="med"/>
            <a:tailEnd type="triangle" w="med" len="med"/>
          </a:ln>
        </p:spPr>
      </p:cxnSp>
      <p:sp>
        <p:nvSpPr>
          <p:cNvPr id="327" name="Shape 327"/>
          <p:cNvSpPr txBox="1"/>
          <p:nvPr/>
        </p:nvSpPr>
        <p:spPr>
          <a:xfrm>
            <a:off x="2514600" y="228600"/>
            <a:ext cx="6324600" cy="53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المكونات المادية </a:t>
            </a: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Hardware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2514600" y="228600"/>
            <a:ext cx="6324600" cy="53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قياس بيانات الحاسب الآلي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323850" y="1676400"/>
            <a:ext cx="8540750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الوحدة الأساسية هي Bit وأساسها ثنائي، أي 0, 1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7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Byte = 8 Bits.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7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Kilo Byte (KB) = 1024 Byte.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7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Mega Byte (MB) = 1024 KB.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7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Giga Byte (GB) = 1024 MB.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Shape 334"/>
          <p:cNvSpPr txBox="1"/>
          <p:nvPr/>
        </p:nvSpPr>
        <p:spPr>
          <a:xfrm>
            <a:off x="250825" y="4005262"/>
            <a:ext cx="8540750" cy="2087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4290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وحدات قياس سعة الذاكرة العشوائية RAM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4290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وحدة قياس سرعة CPU  وهي الميجاهرتز MHz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2514600" y="228600"/>
            <a:ext cx="6324600" cy="53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صندوق الحاسب</a:t>
            </a:r>
          </a:p>
        </p:txBody>
      </p:sp>
      <p:pic>
        <p:nvPicPr>
          <p:cNvPr id="340" name="Shape 3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1752600"/>
            <a:ext cx="8031162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Shape 341"/>
          <p:cNvSpPr/>
          <p:nvPr/>
        </p:nvSpPr>
        <p:spPr>
          <a:xfrm>
            <a:off x="6019800" y="2209800"/>
            <a:ext cx="2743200" cy="1371600"/>
          </a:xfrm>
          <a:prstGeom prst="wedgeEllipseCallout">
            <a:avLst>
              <a:gd name="adj1" fmla="val 6300"/>
              <a:gd name="adj2" fmla="val 24300"/>
            </a:avLst>
          </a:prstGeom>
          <a:solidFill>
            <a:srgbClr val="FFFFEE"/>
          </a:solidFill>
          <a:ln w="25400" cap="rnd" cmpd="sng">
            <a:solidFill>
              <a:srgbClr val="95956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اللوحة الأم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Shape 3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9200" y="1738312"/>
            <a:ext cx="7086600" cy="4586287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2514600" y="228600"/>
            <a:ext cx="6324600" cy="53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صندوق الحاسب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5026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من وظائف اللوحة الأم</a:t>
            </a:r>
          </a:p>
          <a:p>
            <a:pPr marL="0" marR="0" lvl="0" indent="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توزيع الطاقة الكهربائية</a:t>
            </a:r>
          </a:p>
          <a:p>
            <a:pPr marL="0" marR="0" lvl="0" indent="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جسر نقل المعلومات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أسباب التسمية للقرص الصلب والمرن</a:t>
            </a:r>
          </a:p>
          <a:p>
            <a:pPr marL="0" marR="0" lvl="0" indent="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مادة القرص الصلب قاسية بينما مادة القرص المرن مرنه قابلة للثني لذلك يتم حمايتها باستخدام غطاء بلاستيكي خارجي، وسميت بالأقراص نظرا للشكل الدائري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2514600" y="228600"/>
            <a:ext cx="6324600" cy="53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صندوق الحاسب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2514600" y="228600"/>
            <a:ext cx="6324600" cy="53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مكونات الحاسب</a:t>
            </a:r>
          </a:p>
        </p:txBody>
      </p:sp>
      <p:grpSp>
        <p:nvGrpSpPr>
          <p:cNvPr id="142" name="Shape 142"/>
          <p:cNvGrpSpPr/>
          <p:nvPr/>
        </p:nvGrpSpPr>
        <p:grpSpPr>
          <a:xfrm>
            <a:off x="1057275" y="1587500"/>
            <a:ext cx="7629525" cy="2987675"/>
            <a:chOff x="1828800" y="2052637"/>
            <a:chExt cx="2971800" cy="1143000"/>
          </a:xfrm>
        </p:grpSpPr>
        <p:cxnSp>
          <p:nvCxnSpPr>
            <p:cNvPr id="143" name="Shape 143"/>
            <p:cNvCxnSpPr/>
            <p:nvPr/>
          </p:nvCxnSpPr>
          <p:spPr>
            <a:xfrm rot="5400000" flipH="1">
              <a:off x="3607593" y="2224881"/>
              <a:ext cx="214312" cy="800100"/>
            </a:xfrm>
            <a:prstGeom prst="straightConnector1">
              <a:avLst/>
            </a:prstGeom>
            <a:solidFill>
              <a:srgbClr val="FFFFFF"/>
            </a:solidFill>
            <a:ln w="28575" cap="rnd" cmpd="sng">
              <a:solidFill>
                <a:srgbClr val="122A4F"/>
              </a:solidFill>
              <a:prstDash val="solid"/>
              <a:miter lim="8000"/>
              <a:headEnd type="none" w="med" len="med"/>
              <a:tailEnd type="none" w="med" len="med"/>
            </a:ln>
          </p:spPr>
        </p:cxnSp>
        <p:cxnSp>
          <p:nvCxnSpPr>
            <p:cNvPr id="144" name="Shape 144"/>
            <p:cNvCxnSpPr/>
            <p:nvPr/>
          </p:nvCxnSpPr>
          <p:spPr>
            <a:xfrm rot="-5400000">
              <a:off x="2807493" y="2224881"/>
              <a:ext cx="214312" cy="800100"/>
            </a:xfrm>
            <a:prstGeom prst="straightConnector1">
              <a:avLst/>
            </a:prstGeom>
            <a:solidFill>
              <a:srgbClr val="FFFFFF"/>
            </a:solidFill>
            <a:ln w="28575" cap="rnd" cmpd="sng">
              <a:solidFill>
                <a:srgbClr val="122A4F"/>
              </a:solidFill>
              <a:prstDash val="solid"/>
              <a:miter lim="8000"/>
              <a:headEnd type="none" w="med" len="med"/>
              <a:tailEnd type="none" w="med" len="med"/>
            </a:ln>
          </p:spPr>
        </p:cxnSp>
        <p:sp>
          <p:nvSpPr>
            <p:cNvPr id="145" name="Shape 145"/>
            <p:cNvSpPr/>
            <p:nvPr/>
          </p:nvSpPr>
          <p:spPr>
            <a:xfrm>
              <a:off x="2628900" y="2052637"/>
              <a:ext cx="1371600" cy="457200"/>
            </a:xfrm>
            <a:prstGeom prst="roundRect">
              <a:avLst>
                <a:gd name="adj" fmla="val 16667"/>
              </a:avLst>
            </a:prstGeom>
            <a:solidFill>
              <a:srgbClr val="81A6DE"/>
            </a:solidFill>
            <a:ln w="38100" cap="rnd" cmpd="sng">
              <a:solidFill>
                <a:srgbClr val="122A4F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3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مكونات الحاسب</a:t>
              </a:r>
            </a:p>
          </p:txBody>
        </p:sp>
        <p:sp>
          <p:nvSpPr>
            <p:cNvPr id="146" name="Shape 146"/>
            <p:cNvSpPr/>
            <p:nvPr/>
          </p:nvSpPr>
          <p:spPr>
            <a:xfrm>
              <a:off x="1828800" y="2738437"/>
              <a:ext cx="13716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 cap="rnd" cmpd="sng">
              <a:solidFill>
                <a:srgbClr val="122A4F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3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المكون البرمجي</a:t>
              </a:r>
            </a:p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3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Software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3429000" y="2738437"/>
              <a:ext cx="13716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 cap="rnd" cmpd="sng">
              <a:solidFill>
                <a:srgbClr val="122A4F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3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المكون المادي</a:t>
              </a:r>
            </a:p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3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Hardware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2514600" y="231775"/>
            <a:ext cx="6324600" cy="53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المكونات المادية </a:t>
            </a: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Hardware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914400" y="1600200"/>
            <a:ext cx="7772400" cy="269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609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1717"/>
              </a:buClr>
              <a:buSzPts val="17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وحدة المعالجة المركزية (Processing Unit).</a:t>
            </a:r>
          </a:p>
          <a:p>
            <a:pPr marL="0" marR="0" lvl="0" indent="609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1717"/>
              </a:buClr>
              <a:buSzPts val="17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وحدة الذاكرة (Memory Unit).</a:t>
            </a:r>
          </a:p>
          <a:p>
            <a:pPr marL="0" marR="0" lvl="0" indent="609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1717"/>
              </a:buClr>
              <a:buSzPts val="17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وحدات الإدخال (Input Units).</a:t>
            </a:r>
          </a:p>
          <a:p>
            <a:pPr marL="0" marR="0" lvl="0" indent="609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1717"/>
              </a:buClr>
              <a:buSzPts val="17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وحدات الإخراج (Output Units).</a:t>
            </a:r>
          </a:p>
          <a:p>
            <a:pPr marL="0" marR="0" lvl="0" indent="609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1717"/>
              </a:buClr>
              <a:buSzPts val="17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وحدات التخزين (Storage Unit).</a:t>
            </a:r>
          </a:p>
        </p:txBody>
      </p:sp>
      <p:grpSp>
        <p:nvGrpSpPr>
          <p:cNvPr id="154" name="Shape 154"/>
          <p:cNvGrpSpPr/>
          <p:nvPr/>
        </p:nvGrpSpPr>
        <p:grpSpPr>
          <a:xfrm>
            <a:off x="1905000" y="4379912"/>
            <a:ext cx="5638800" cy="2362199"/>
            <a:chOff x="1905000" y="4038600"/>
            <a:chExt cx="5638800" cy="2362199"/>
          </a:xfrm>
        </p:grpSpPr>
        <p:sp>
          <p:nvSpPr>
            <p:cNvPr id="155" name="Shape 155"/>
            <p:cNvSpPr txBox="1"/>
            <p:nvPr/>
          </p:nvSpPr>
          <p:spPr>
            <a:xfrm>
              <a:off x="3194050" y="4038600"/>
              <a:ext cx="3060700" cy="1663700"/>
            </a:xfrm>
            <a:prstGeom prst="rect">
              <a:avLst/>
            </a:pr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 txBox="1"/>
            <p:nvPr/>
          </p:nvSpPr>
          <p:spPr>
            <a:xfrm>
              <a:off x="3354387" y="4521200"/>
              <a:ext cx="1182687" cy="430212"/>
            </a:xfrm>
            <a:prstGeom prst="rect">
              <a:avLst/>
            </a:prstGeom>
            <a:solidFill>
              <a:schemeClr val="dk1"/>
            </a:solidFill>
            <a:ln w="9525" cap="rnd" cmpd="sng">
              <a:solidFill>
                <a:schemeClr val="lt1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وحدة التحكم</a:t>
              </a:r>
            </a:p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Control Unit</a:t>
              </a:r>
            </a:p>
          </p:txBody>
        </p:sp>
        <p:sp>
          <p:nvSpPr>
            <p:cNvPr id="157" name="Shape 157"/>
            <p:cNvSpPr txBox="1"/>
            <p:nvPr/>
          </p:nvSpPr>
          <p:spPr>
            <a:xfrm>
              <a:off x="3354387" y="5970587"/>
              <a:ext cx="2740025" cy="430212"/>
            </a:xfrm>
            <a:prstGeom prst="rect">
              <a:avLst/>
            </a:pr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وحدة التخزين</a:t>
              </a:r>
            </a:p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Storage Unit</a:t>
              </a:r>
            </a:p>
          </p:txBody>
        </p:sp>
        <p:sp>
          <p:nvSpPr>
            <p:cNvPr id="158" name="Shape 158"/>
            <p:cNvSpPr txBox="1"/>
            <p:nvPr/>
          </p:nvSpPr>
          <p:spPr>
            <a:xfrm>
              <a:off x="4724400" y="4521200"/>
              <a:ext cx="1370012" cy="430212"/>
            </a:xfrm>
            <a:prstGeom prst="rect">
              <a:avLst/>
            </a:pr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وحدة الحساب و المنطق</a:t>
              </a:r>
            </a:p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ALU</a:t>
              </a:r>
            </a:p>
          </p:txBody>
        </p:sp>
        <p:sp>
          <p:nvSpPr>
            <p:cNvPr id="159" name="Shape 159"/>
            <p:cNvSpPr txBox="1"/>
            <p:nvPr/>
          </p:nvSpPr>
          <p:spPr>
            <a:xfrm>
              <a:off x="6416675" y="4897437"/>
              <a:ext cx="1127125" cy="430212"/>
            </a:xfrm>
            <a:prstGeom prst="rect">
              <a:avLst/>
            </a:prstGeom>
            <a:solidFill>
              <a:schemeClr val="dk1"/>
            </a:solidFill>
            <a:ln w="9525" cap="rnd" cmpd="sng">
              <a:solidFill>
                <a:schemeClr val="lt1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وحدة الإدخال</a:t>
              </a:r>
            </a:p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Input Units</a:t>
              </a:r>
            </a:p>
          </p:txBody>
        </p:sp>
        <p:sp>
          <p:nvSpPr>
            <p:cNvPr id="160" name="Shape 160"/>
            <p:cNvSpPr txBox="1"/>
            <p:nvPr/>
          </p:nvSpPr>
          <p:spPr>
            <a:xfrm>
              <a:off x="1905000" y="4951412"/>
              <a:ext cx="1181100" cy="428625"/>
            </a:xfrm>
            <a:prstGeom prst="rect">
              <a:avLst/>
            </a:prstGeom>
            <a:solidFill>
              <a:schemeClr val="dk1"/>
            </a:solidFill>
            <a:ln w="9525" cap="rnd" cmpd="sng">
              <a:solidFill>
                <a:schemeClr val="lt1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وحدة إخراج</a:t>
              </a:r>
            </a:p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Output Units</a:t>
              </a:r>
            </a:p>
          </p:txBody>
        </p:sp>
        <p:cxnSp>
          <p:nvCxnSpPr>
            <p:cNvPr id="161" name="Shape 161"/>
            <p:cNvCxnSpPr/>
            <p:nvPr/>
          </p:nvCxnSpPr>
          <p:spPr>
            <a:xfrm rot="5400000" flipH="1">
              <a:off x="6295231" y="4212431"/>
              <a:ext cx="644525" cy="725487"/>
            </a:xfrm>
            <a:prstGeom prst="straightConnector1">
              <a:avLst/>
            </a:prstGeom>
            <a:noFill/>
            <a:ln w="9525" cap="rnd" cmpd="sng">
              <a:solidFill>
                <a:schemeClr val="dk1"/>
              </a:solidFill>
              <a:prstDash val="solid"/>
              <a:miter lim="8000"/>
              <a:headEnd type="none" w="med" len="med"/>
              <a:tailEnd type="triangle" w="med" len="med"/>
            </a:ln>
          </p:spPr>
        </p:cxnSp>
        <p:cxnSp>
          <p:nvCxnSpPr>
            <p:cNvPr id="162" name="Shape 162"/>
            <p:cNvCxnSpPr/>
            <p:nvPr/>
          </p:nvCxnSpPr>
          <p:spPr>
            <a:xfrm rot="-5400000">
              <a:off x="2522537" y="4279900"/>
              <a:ext cx="644525" cy="698500"/>
            </a:xfrm>
            <a:prstGeom prst="straightConnector1">
              <a:avLst/>
            </a:prstGeom>
            <a:noFill/>
            <a:ln w="9525" cap="rnd" cmpd="sng">
              <a:solidFill>
                <a:schemeClr val="dk1"/>
              </a:solidFill>
              <a:prstDash val="solid"/>
              <a:miter lim="8000"/>
              <a:headEnd type="none" w="med" len="med"/>
              <a:tailEnd type="triangle" w="med" len="med"/>
            </a:ln>
          </p:spPr>
        </p:cxnSp>
        <p:sp>
          <p:nvSpPr>
            <p:cNvPr id="163" name="Shape 163"/>
            <p:cNvSpPr txBox="1"/>
            <p:nvPr/>
          </p:nvSpPr>
          <p:spPr>
            <a:xfrm>
              <a:off x="3354387" y="5219700"/>
              <a:ext cx="2740025" cy="430212"/>
            </a:xfrm>
            <a:prstGeom prst="rect">
              <a:avLst/>
            </a:pr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وحدة الذاكرة</a:t>
              </a:r>
            </a:p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Memory Unit</a:t>
              </a:r>
            </a:p>
          </p:txBody>
        </p:sp>
        <p:sp>
          <p:nvSpPr>
            <p:cNvPr id="164" name="Shape 164"/>
            <p:cNvSpPr txBox="1"/>
            <p:nvPr/>
          </p:nvSpPr>
          <p:spPr>
            <a:xfrm>
              <a:off x="3470275" y="4156075"/>
              <a:ext cx="2473325" cy="3667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وحدة المعالجة المركزية CPU</a:t>
              </a:r>
            </a:p>
          </p:txBody>
        </p:sp>
        <p:cxnSp>
          <p:nvCxnSpPr>
            <p:cNvPr id="165" name="Shape 165"/>
            <p:cNvCxnSpPr/>
            <p:nvPr/>
          </p:nvCxnSpPr>
          <p:spPr>
            <a:xfrm rot="10800000" flipH="1">
              <a:off x="4537075" y="4724400"/>
              <a:ext cx="187325" cy="12700"/>
            </a:xfrm>
            <a:prstGeom prst="straightConnector1">
              <a:avLst/>
            </a:prstGeom>
            <a:noFill/>
            <a:ln w="9525" cap="rnd" cmpd="sng">
              <a:solidFill>
                <a:schemeClr val="dk1"/>
              </a:solidFill>
              <a:prstDash val="solid"/>
              <a:miter lim="8000"/>
              <a:headEnd type="none" w="med" len="med"/>
              <a:tailEnd type="triangle" w="med" len="med"/>
            </a:ln>
          </p:spPr>
        </p:cxnSp>
        <p:cxnSp>
          <p:nvCxnSpPr>
            <p:cNvPr id="166" name="Shape 166"/>
            <p:cNvCxnSpPr/>
            <p:nvPr/>
          </p:nvCxnSpPr>
          <p:spPr>
            <a:xfrm rot="10800000">
              <a:off x="3892550" y="4951412"/>
              <a:ext cx="0" cy="268287"/>
            </a:xfrm>
            <a:prstGeom prst="straightConnector1">
              <a:avLst/>
            </a:prstGeom>
            <a:noFill/>
            <a:ln w="9525" cap="rnd" cmpd="sng">
              <a:solidFill>
                <a:schemeClr val="dk1"/>
              </a:solidFill>
              <a:prstDash val="solid"/>
              <a:miter lim="8000"/>
              <a:headEnd type="none" w="med" len="med"/>
              <a:tailEnd type="triangle" w="med" len="med"/>
            </a:ln>
          </p:spPr>
        </p:cxnSp>
        <p:cxnSp>
          <p:nvCxnSpPr>
            <p:cNvPr id="167" name="Shape 167"/>
            <p:cNvCxnSpPr/>
            <p:nvPr/>
          </p:nvCxnSpPr>
          <p:spPr>
            <a:xfrm>
              <a:off x="5395912" y="4951412"/>
              <a:ext cx="1587" cy="268287"/>
            </a:xfrm>
            <a:prstGeom prst="straightConnector1">
              <a:avLst/>
            </a:prstGeom>
            <a:noFill/>
            <a:ln w="9525" cap="rnd" cmpd="sng">
              <a:solidFill>
                <a:schemeClr val="dk1"/>
              </a:solidFill>
              <a:prstDash val="solid"/>
              <a:miter lim="8000"/>
              <a:headEnd type="none" w="med" len="med"/>
              <a:tailEnd type="triangle" w="med" len="med"/>
            </a:ln>
          </p:spPr>
        </p:cxnSp>
        <p:cxnSp>
          <p:nvCxnSpPr>
            <p:cNvPr id="168" name="Shape 168"/>
            <p:cNvCxnSpPr/>
            <p:nvPr/>
          </p:nvCxnSpPr>
          <p:spPr>
            <a:xfrm rot="10800000" flipH="1">
              <a:off x="5233987" y="5702300"/>
              <a:ext cx="1587" cy="268287"/>
            </a:xfrm>
            <a:prstGeom prst="straightConnector1">
              <a:avLst/>
            </a:prstGeom>
            <a:noFill/>
            <a:ln w="9525" cap="rnd" cmpd="sng">
              <a:solidFill>
                <a:schemeClr val="dk1"/>
              </a:solidFill>
              <a:prstDash val="solid"/>
              <a:miter lim="8000"/>
              <a:headEnd type="none" w="med" len="med"/>
              <a:tailEnd type="triangle" w="med" len="med"/>
            </a:ln>
          </p:spPr>
        </p:cxnSp>
        <p:cxnSp>
          <p:nvCxnSpPr>
            <p:cNvPr id="169" name="Shape 169"/>
            <p:cNvCxnSpPr/>
            <p:nvPr/>
          </p:nvCxnSpPr>
          <p:spPr>
            <a:xfrm flipH="1">
              <a:off x="4106862" y="5702300"/>
              <a:ext cx="1587" cy="268287"/>
            </a:xfrm>
            <a:prstGeom prst="straightConnector1">
              <a:avLst/>
            </a:prstGeom>
            <a:noFill/>
            <a:ln w="9525" cap="rnd" cmpd="sng">
              <a:solidFill>
                <a:schemeClr val="dk1"/>
              </a:solidFill>
              <a:prstDash val="solid"/>
              <a:miter lim="8000"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5473700" y="2222500"/>
            <a:ext cx="3160712" cy="10652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6096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وحدة التحكم</a:t>
            </a:r>
          </a:p>
          <a:p>
            <a:pPr marL="0" marR="0" lvl="0" indent="6096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Control Unit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0" y="2492375"/>
            <a:ext cx="4859337" cy="15128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6096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وحدة الحساب والمنطق </a:t>
            </a:r>
          </a:p>
          <a:p>
            <a:pPr marL="0" marR="0" lvl="0" indent="6096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Arithmetic and Logic Unit “ALU”</a:t>
            </a:r>
          </a:p>
        </p:txBody>
      </p:sp>
      <p:sp>
        <p:nvSpPr>
          <p:cNvPr id="176" name="Shape 176"/>
          <p:cNvSpPr/>
          <p:nvPr/>
        </p:nvSpPr>
        <p:spPr>
          <a:xfrm rot="-5400000">
            <a:off x="4445793" y="-334168"/>
            <a:ext cx="612775" cy="4249737"/>
          </a:xfrm>
          <a:prstGeom prst="rightBrace">
            <a:avLst>
              <a:gd name="adj1" fmla="val 3024"/>
              <a:gd name="adj2" fmla="val 50000"/>
            </a:avLst>
          </a:prstGeom>
          <a:noFill/>
          <a:ln w="9525" cap="rnd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 txBox="1"/>
          <p:nvPr/>
        </p:nvSpPr>
        <p:spPr>
          <a:xfrm>
            <a:off x="1263650" y="-2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وحدة المعالجة المركزية</a:t>
            </a: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(Processing Unit)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2987" y="4076700"/>
            <a:ext cx="2333625" cy="1595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3662" y="3429000"/>
            <a:ext cx="1744662" cy="1747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95737" y="3716337"/>
            <a:ext cx="2176462" cy="16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2411412" y="5516562"/>
            <a:ext cx="6042025" cy="10652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609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وحدة قياس سرعة CPU  وهي الميجاهرتز MHz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2514600" y="228600"/>
            <a:ext cx="6324600" cy="53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وحدة الذاكرة (Memory Unit)</a:t>
            </a:r>
          </a:p>
        </p:txBody>
      </p:sp>
      <p:grpSp>
        <p:nvGrpSpPr>
          <p:cNvPr id="187" name="Shape 187"/>
          <p:cNvGrpSpPr/>
          <p:nvPr/>
        </p:nvGrpSpPr>
        <p:grpSpPr>
          <a:xfrm>
            <a:off x="457200" y="1295400"/>
            <a:ext cx="8229599" cy="2203449"/>
            <a:chOff x="457200" y="1295400"/>
            <a:chExt cx="8229599" cy="2203449"/>
          </a:xfrm>
        </p:grpSpPr>
        <p:cxnSp>
          <p:nvCxnSpPr>
            <p:cNvPr id="188" name="Shape 188"/>
            <p:cNvCxnSpPr/>
            <p:nvPr/>
          </p:nvCxnSpPr>
          <p:spPr>
            <a:xfrm rot="5400000" flipH="1">
              <a:off x="5459412" y="1289050"/>
              <a:ext cx="441325" cy="2216150"/>
            </a:xfrm>
            <a:prstGeom prst="straightConnector1">
              <a:avLst/>
            </a:prstGeom>
            <a:solidFill>
              <a:srgbClr val="FFFFFF"/>
            </a:solidFill>
            <a:ln w="28575" cap="rnd" cmpd="sng">
              <a:solidFill>
                <a:schemeClr val="dk1"/>
              </a:solidFill>
              <a:prstDash val="solid"/>
              <a:miter lim="8000"/>
              <a:headEnd type="none" w="med" len="med"/>
              <a:tailEnd type="none" w="med" len="med"/>
            </a:ln>
          </p:spPr>
        </p:cxnSp>
        <p:cxnSp>
          <p:nvCxnSpPr>
            <p:cNvPr id="189" name="Shape 189"/>
            <p:cNvCxnSpPr/>
            <p:nvPr/>
          </p:nvCxnSpPr>
          <p:spPr>
            <a:xfrm rot="-5400000">
              <a:off x="3244056" y="1289843"/>
              <a:ext cx="441325" cy="2214562"/>
            </a:xfrm>
            <a:prstGeom prst="straightConnector1">
              <a:avLst/>
            </a:prstGeom>
            <a:solidFill>
              <a:srgbClr val="FFFFFF"/>
            </a:solidFill>
            <a:ln w="28575" cap="rnd" cmpd="sng">
              <a:solidFill>
                <a:schemeClr val="dk1"/>
              </a:solidFill>
              <a:prstDash val="solid"/>
              <a:miter lim="8000"/>
              <a:headEnd type="none" w="med" len="med"/>
              <a:tailEnd type="none" w="med" len="med"/>
            </a:ln>
          </p:spPr>
        </p:cxnSp>
        <p:sp>
          <p:nvSpPr>
            <p:cNvPr id="190" name="Shape 190"/>
            <p:cNvSpPr/>
            <p:nvPr/>
          </p:nvSpPr>
          <p:spPr>
            <a:xfrm>
              <a:off x="2676525" y="1295400"/>
              <a:ext cx="3790950" cy="8810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أنواع الذاكرة</a:t>
              </a:r>
            </a:p>
          </p:txBody>
        </p:sp>
        <p:sp>
          <p:nvSpPr>
            <p:cNvPr id="191" name="Shape 191"/>
            <p:cNvSpPr/>
            <p:nvPr/>
          </p:nvSpPr>
          <p:spPr>
            <a:xfrm>
              <a:off x="457200" y="2617787"/>
              <a:ext cx="3798887" cy="8810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ذاكرة القراءة فقط</a:t>
              </a:r>
            </a:p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ROM</a:t>
              </a:r>
            </a:p>
          </p:txBody>
        </p:sp>
        <p:sp>
          <p:nvSpPr>
            <p:cNvPr id="192" name="Shape 192"/>
            <p:cNvSpPr/>
            <p:nvPr/>
          </p:nvSpPr>
          <p:spPr>
            <a:xfrm>
              <a:off x="4887912" y="2617787"/>
              <a:ext cx="3798887" cy="8810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الذاكرة العشوائية</a:t>
              </a:r>
            </a:p>
            <a:p>
              <a:pPr marL="0" marR="0" lvl="0" indent="0" algn="ctr" rtl="0">
                <a:spcBef>
                  <a:spcPts val="0"/>
                </a:spcBef>
                <a:buFont typeface="Arial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RAM</a:t>
              </a:r>
            </a:p>
          </p:txBody>
        </p:sp>
        <p:pic>
          <p:nvPicPr>
            <p:cNvPr id="193" name="Shape 19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92950" y="1341437"/>
              <a:ext cx="1296987" cy="917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4" name="Shape 194"/>
          <p:cNvSpPr txBox="1"/>
          <p:nvPr/>
        </p:nvSpPr>
        <p:spPr>
          <a:xfrm>
            <a:off x="4648200" y="3889375"/>
            <a:ext cx="4114800" cy="234473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279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1717"/>
              </a:buClr>
              <a:buSzPts val="1300"/>
              <a:buFont typeface="Arial"/>
              <a:buChar char="●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ذاكرة الوصول العشوائي</a:t>
            </a:r>
          </a:p>
          <a:p>
            <a:pPr marL="0" marR="0" lvl="0" indent="279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1717"/>
              </a:buClr>
              <a:buSzPts val="1300"/>
              <a:buFont typeface="Arial"/>
              <a:buChar char="●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تفقد محتوياتها بمجرد إيقاف تشغيل الجهاز</a:t>
            </a:r>
          </a:p>
          <a:p>
            <a:pPr marL="0" marR="0" lvl="0" indent="279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1717"/>
              </a:buClr>
              <a:buSzPts val="1300"/>
              <a:buFont typeface="Arial"/>
              <a:buChar char="●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تستخدم للاحتفاظ المؤقت بالبيانات أثناء العمل على الجهاز و الملفات القابلة للتغير أو الكتابة عليها.</a:t>
            </a:r>
          </a:p>
          <a:p>
            <a:pPr marL="0" marR="0" lvl="0" indent="279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1717"/>
              </a:buClr>
              <a:buSzPts val="1300"/>
              <a:buFont typeface="Arial"/>
              <a:buChar char="●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هي ذاكرة للمستخدم يمكنه التعامل معها و تعديل بياناتها.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381000" y="3886200"/>
            <a:ext cx="4114800" cy="26797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1717"/>
              </a:buClr>
              <a:buSzPts val="1300"/>
              <a:buFont typeface="Arial"/>
              <a:buChar char="●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ذاكرة القراءة فقط</a:t>
            </a:r>
          </a:p>
          <a:p>
            <a:pPr marL="0" marR="0" lvl="0" indent="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1717"/>
              </a:buClr>
              <a:buSzPts val="1300"/>
              <a:buFont typeface="Arial"/>
              <a:buChar char="●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لا تفقد محتوياتها عند إيقاف تشغيل الجهاز</a:t>
            </a:r>
          </a:p>
          <a:p>
            <a:pPr marL="0" marR="0" lvl="0" indent="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1717"/>
              </a:buClr>
              <a:buSzPts val="1300"/>
              <a:buFont typeface="Arial"/>
              <a:buChar char="●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تحتفظ بالبيانات الأساسية التي يحتاجها الجهاز لبدء التشغيل و الغير قابلة للتغييرمثل (معلومات وحدات الإدخال  و الإخراج المتصلة بالجهازو ملفات نظام التشغيل.</a:t>
            </a:r>
          </a:p>
          <a:p>
            <a:pPr marL="0" marR="0" lvl="0" indent="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1717"/>
              </a:buClr>
              <a:buSzPts val="1300"/>
              <a:buFont typeface="Arial"/>
              <a:buChar char="●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لايمكن تعديل بياناتها إلا من قبل مبرمجين متخصصين.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2514600" y="228600"/>
            <a:ext cx="6324600" cy="53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Input Unitsوحدات الإدخال </a:t>
            </a:r>
          </a:p>
        </p:txBody>
      </p:sp>
      <p:cxnSp>
        <p:nvCxnSpPr>
          <p:cNvPr id="201" name="Shape 201"/>
          <p:cNvCxnSpPr/>
          <p:nvPr/>
        </p:nvCxnSpPr>
        <p:spPr>
          <a:xfrm>
            <a:off x="4500562" y="1412875"/>
            <a:ext cx="0" cy="792162"/>
          </a:xfrm>
          <a:prstGeom prst="straightConnector1">
            <a:avLst/>
          </a:prstGeom>
          <a:noFill/>
          <a:ln w="28575" cap="rnd" cmpd="sng">
            <a:solidFill>
              <a:schemeClr val="hlink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202" name="Shape 202"/>
          <p:cNvCxnSpPr/>
          <p:nvPr/>
        </p:nvCxnSpPr>
        <p:spPr>
          <a:xfrm>
            <a:off x="971550" y="2205037"/>
            <a:ext cx="7056437" cy="0"/>
          </a:xfrm>
          <a:prstGeom prst="straightConnector1">
            <a:avLst/>
          </a:prstGeom>
          <a:noFill/>
          <a:ln w="28575" cap="rnd" cmpd="sng">
            <a:solidFill>
              <a:schemeClr val="hlink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203" name="Shape 203"/>
          <p:cNvCxnSpPr/>
          <p:nvPr/>
        </p:nvCxnSpPr>
        <p:spPr>
          <a:xfrm>
            <a:off x="8027987" y="2205037"/>
            <a:ext cx="0" cy="863600"/>
          </a:xfrm>
          <a:prstGeom prst="straightConnector1">
            <a:avLst/>
          </a:prstGeom>
          <a:noFill/>
          <a:ln w="28575" cap="rnd" cmpd="sng">
            <a:solidFill>
              <a:schemeClr val="hlink"/>
            </a:solidFill>
            <a:prstDash val="solid"/>
            <a:miter lim="8000"/>
            <a:headEnd type="none" w="med" len="med"/>
            <a:tailEnd type="triangle" w="med" len="med"/>
          </a:ln>
        </p:spPr>
      </p:cxnSp>
      <p:cxnSp>
        <p:nvCxnSpPr>
          <p:cNvPr id="204" name="Shape 204"/>
          <p:cNvCxnSpPr/>
          <p:nvPr/>
        </p:nvCxnSpPr>
        <p:spPr>
          <a:xfrm>
            <a:off x="6588125" y="2205037"/>
            <a:ext cx="0" cy="792162"/>
          </a:xfrm>
          <a:prstGeom prst="straightConnector1">
            <a:avLst/>
          </a:prstGeom>
          <a:noFill/>
          <a:ln w="28575" cap="rnd" cmpd="sng">
            <a:solidFill>
              <a:schemeClr val="hlink"/>
            </a:solidFill>
            <a:prstDash val="solid"/>
            <a:miter lim="8000"/>
            <a:headEnd type="none" w="med" len="med"/>
            <a:tailEnd type="triangle" w="med" len="med"/>
          </a:ln>
        </p:spPr>
      </p:cxnSp>
      <p:cxnSp>
        <p:nvCxnSpPr>
          <p:cNvPr id="205" name="Shape 205"/>
          <p:cNvCxnSpPr/>
          <p:nvPr/>
        </p:nvCxnSpPr>
        <p:spPr>
          <a:xfrm>
            <a:off x="5219700" y="2205037"/>
            <a:ext cx="0" cy="863600"/>
          </a:xfrm>
          <a:prstGeom prst="straightConnector1">
            <a:avLst/>
          </a:prstGeom>
          <a:noFill/>
          <a:ln w="28575" cap="rnd" cmpd="sng">
            <a:solidFill>
              <a:schemeClr val="hlink"/>
            </a:solidFill>
            <a:prstDash val="solid"/>
            <a:miter lim="8000"/>
            <a:headEnd type="none" w="med" len="med"/>
            <a:tailEnd type="triangle" w="med" len="med"/>
          </a:ln>
        </p:spPr>
      </p:cxnSp>
      <p:cxnSp>
        <p:nvCxnSpPr>
          <p:cNvPr id="206" name="Shape 206"/>
          <p:cNvCxnSpPr/>
          <p:nvPr/>
        </p:nvCxnSpPr>
        <p:spPr>
          <a:xfrm>
            <a:off x="3203575" y="2205037"/>
            <a:ext cx="0" cy="863600"/>
          </a:xfrm>
          <a:prstGeom prst="straightConnector1">
            <a:avLst/>
          </a:prstGeom>
          <a:noFill/>
          <a:ln w="28575" cap="rnd" cmpd="sng">
            <a:solidFill>
              <a:schemeClr val="hlink"/>
            </a:solidFill>
            <a:prstDash val="solid"/>
            <a:miter lim="8000"/>
            <a:headEnd type="none" w="med" len="med"/>
            <a:tailEnd type="triangle" w="med" len="med"/>
          </a:ln>
        </p:spPr>
      </p:cxnSp>
      <p:cxnSp>
        <p:nvCxnSpPr>
          <p:cNvPr id="207" name="Shape 207"/>
          <p:cNvCxnSpPr/>
          <p:nvPr/>
        </p:nvCxnSpPr>
        <p:spPr>
          <a:xfrm>
            <a:off x="971550" y="2205037"/>
            <a:ext cx="0" cy="863600"/>
          </a:xfrm>
          <a:prstGeom prst="straightConnector1">
            <a:avLst/>
          </a:prstGeom>
          <a:noFill/>
          <a:ln w="28575" cap="rnd" cmpd="sng">
            <a:solidFill>
              <a:schemeClr val="hlink"/>
            </a:solidFill>
            <a:prstDash val="solid"/>
            <a:miter lim="8000"/>
            <a:headEnd type="none" w="med" len="med"/>
            <a:tailEnd type="triangle" w="med" len="med"/>
          </a:ln>
        </p:spPr>
      </p:cxnSp>
      <p:sp>
        <p:nvSpPr>
          <p:cNvPr id="208" name="Shape 208"/>
          <p:cNvSpPr txBox="1"/>
          <p:nvPr/>
        </p:nvSpPr>
        <p:spPr>
          <a:xfrm>
            <a:off x="7164387" y="3141662"/>
            <a:ext cx="1654175" cy="8842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لوحة المفاتيح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Keyboard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6011862" y="3141662"/>
            <a:ext cx="1100137" cy="8842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الفأرة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Mouse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4303712" y="3141662"/>
            <a:ext cx="1924050" cy="8842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الماسح الضوئي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Scanner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-9525" y="3213100"/>
            <a:ext cx="1673225" cy="12493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قارئ الأعمدة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 code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reader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1763712" y="3192462"/>
            <a:ext cx="2543175" cy="8842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عصا التحكم بالألعاب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Keyboard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6331082" y="5586396"/>
            <a:ext cx="183971" cy="366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 txBox="1"/>
          <p:nvPr/>
        </p:nvSpPr>
        <p:spPr>
          <a:xfrm>
            <a:off x="4479625" y="5472210"/>
            <a:ext cx="184750" cy="366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 txBox="1"/>
          <p:nvPr/>
        </p:nvSpPr>
        <p:spPr>
          <a:xfrm>
            <a:off x="449027" y="5848934"/>
            <a:ext cx="184254" cy="3661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 txBox="1"/>
          <p:nvPr/>
        </p:nvSpPr>
        <p:spPr>
          <a:xfrm>
            <a:off x="2195512" y="5642823"/>
            <a:ext cx="1223962" cy="3658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 txBox="1"/>
          <p:nvPr/>
        </p:nvSpPr>
        <p:spPr>
          <a:xfrm>
            <a:off x="7845238" y="5712901"/>
            <a:ext cx="184110" cy="3672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00" y="4411534"/>
            <a:ext cx="8334736" cy="18208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2514600" y="228600"/>
            <a:ext cx="6324600" cy="53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Output Unitsوحدات الإخراج </a:t>
            </a:r>
          </a:p>
        </p:txBody>
      </p:sp>
      <p:cxnSp>
        <p:nvCxnSpPr>
          <p:cNvPr id="223" name="Shape 223"/>
          <p:cNvCxnSpPr/>
          <p:nvPr/>
        </p:nvCxnSpPr>
        <p:spPr>
          <a:xfrm>
            <a:off x="4500562" y="1412875"/>
            <a:ext cx="0" cy="792162"/>
          </a:xfrm>
          <a:prstGeom prst="straightConnector1">
            <a:avLst/>
          </a:prstGeom>
          <a:noFill/>
          <a:ln w="28575" cap="rnd" cmpd="sng">
            <a:solidFill>
              <a:schemeClr val="hlink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224" name="Shape 224"/>
          <p:cNvCxnSpPr/>
          <p:nvPr/>
        </p:nvCxnSpPr>
        <p:spPr>
          <a:xfrm>
            <a:off x="971550" y="2205037"/>
            <a:ext cx="7056437" cy="0"/>
          </a:xfrm>
          <a:prstGeom prst="straightConnector1">
            <a:avLst/>
          </a:prstGeom>
          <a:noFill/>
          <a:ln w="28575" cap="rnd" cmpd="sng">
            <a:solidFill>
              <a:schemeClr val="hlink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225" name="Shape 225"/>
          <p:cNvCxnSpPr/>
          <p:nvPr/>
        </p:nvCxnSpPr>
        <p:spPr>
          <a:xfrm>
            <a:off x="8027987" y="2205037"/>
            <a:ext cx="0" cy="863600"/>
          </a:xfrm>
          <a:prstGeom prst="straightConnector1">
            <a:avLst/>
          </a:prstGeom>
          <a:noFill/>
          <a:ln w="28575" cap="rnd" cmpd="sng">
            <a:solidFill>
              <a:schemeClr val="hlink"/>
            </a:solidFill>
            <a:prstDash val="solid"/>
            <a:miter lim="8000"/>
            <a:headEnd type="none" w="med" len="med"/>
            <a:tailEnd type="triangle" w="med" len="med"/>
          </a:ln>
        </p:spPr>
      </p:cxnSp>
      <p:cxnSp>
        <p:nvCxnSpPr>
          <p:cNvPr id="226" name="Shape 226"/>
          <p:cNvCxnSpPr/>
          <p:nvPr/>
        </p:nvCxnSpPr>
        <p:spPr>
          <a:xfrm>
            <a:off x="971550" y="2205037"/>
            <a:ext cx="0" cy="863600"/>
          </a:xfrm>
          <a:prstGeom prst="straightConnector1">
            <a:avLst/>
          </a:prstGeom>
          <a:noFill/>
          <a:ln w="28575" cap="rnd" cmpd="sng">
            <a:solidFill>
              <a:schemeClr val="hlink"/>
            </a:solidFill>
            <a:prstDash val="solid"/>
            <a:miter lim="8000"/>
            <a:headEnd type="none" w="med" len="med"/>
            <a:tailEnd type="triangle" w="med" len="med"/>
          </a:ln>
        </p:spPr>
      </p:cxnSp>
      <p:sp>
        <p:nvSpPr>
          <p:cNvPr id="227" name="Shape 227"/>
          <p:cNvSpPr txBox="1"/>
          <p:nvPr/>
        </p:nvSpPr>
        <p:spPr>
          <a:xfrm>
            <a:off x="7129462" y="3141662"/>
            <a:ext cx="1724025" cy="8842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شاشة العرض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684212" y="3284537"/>
            <a:ext cx="1082675" cy="8842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الطابعة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Printer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6968983" y="5597777"/>
            <a:ext cx="184120" cy="3664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 txBox="1"/>
          <p:nvPr/>
        </p:nvSpPr>
        <p:spPr>
          <a:xfrm>
            <a:off x="1220450" y="5665634"/>
            <a:ext cx="184994" cy="3668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31" name="Shape 231"/>
          <p:cNvCxnSpPr/>
          <p:nvPr/>
        </p:nvCxnSpPr>
        <p:spPr>
          <a:xfrm>
            <a:off x="4500562" y="2205037"/>
            <a:ext cx="0" cy="863600"/>
          </a:xfrm>
          <a:prstGeom prst="straightConnector1">
            <a:avLst/>
          </a:prstGeom>
          <a:noFill/>
          <a:ln w="28575" cap="rnd" cmpd="sng">
            <a:solidFill>
              <a:schemeClr val="hlink"/>
            </a:solidFill>
            <a:prstDash val="solid"/>
            <a:miter lim="8000"/>
            <a:headEnd type="none" w="med" len="med"/>
            <a:tailEnd type="triangle" w="med" len="med"/>
          </a:ln>
        </p:spPr>
      </p:cxnSp>
      <p:sp>
        <p:nvSpPr>
          <p:cNvPr id="232" name="Shape 232"/>
          <p:cNvSpPr txBox="1"/>
          <p:nvPr/>
        </p:nvSpPr>
        <p:spPr>
          <a:xfrm>
            <a:off x="3831713" y="5910637"/>
            <a:ext cx="184378" cy="366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 txBox="1"/>
          <p:nvPr/>
        </p:nvSpPr>
        <p:spPr>
          <a:xfrm>
            <a:off x="3760787" y="3068637"/>
            <a:ext cx="1473200" cy="8842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السماعات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Speakers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1243012" y="5943600"/>
            <a:ext cx="7519987" cy="523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بالإضافة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إلى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الراسمات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لإنشاء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المطبوعات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الكبيرة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كتصاميم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البناء</a:t>
            </a:r>
            <a:endParaRPr lang="en-US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84" y="4083101"/>
            <a:ext cx="8187490" cy="18604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2514600" y="228600"/>
            <a:ext cx="6324600" cy="53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وحدات تستخدم للإدخال و الإخراج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2152650" y="5272087"/>
            <a:ext cx="1047750" cy="366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شاشة اللمس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4625975" y="5149850"/>
            <a:ext cx="4049712" cy="3667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أجهزة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وحدات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الأشعة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فوق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الحمراء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ووحدات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البلوتوث</a:t>
            </a:r>
            <a:endParaRPr lang="en-US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703" y="1787441"/>
            <a:ext cx="7100387" cy="31284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 rot="-5400000">
            <a:off x="4445793" y="134143"/>
            <a:ext cx="612775" cy="4249737"/>
          </a:xfrm>
          <a:prstGeom prst="rightBrace">
            <a:avLst>
              <a:gd name="adj1" fmla="val 3024"/>
              <a:gd name="adj2" fmla="val 50000"/>
            </a:avLst>
          </a:prstGeom>
          <a:noFill/>
          <a:ln w="9525" cap="rnd" cmpd="sng">
            <a:solidFill>
              <a:schemeClr val="hlink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 txBox="1"/>
          <p:nvPr/>
        </p:nvSpPr>
        <p:spPr>
          <a:xfrm>
            <a:off x="5008562" y="2781300"/>
            <a:ext cx="4100512" cy="1311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وحدات تخزين داخلية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(الأقراص الصلبة (Hard Disks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558800" y="2852737"/>
            <a:ext cx="3889375" cy="1738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وحدات تخزين خارجية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(القرص المرن، الذاكرة الفلاشية،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القرص الصلب الخارجي)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Shape 2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7400" y="3860800"/>
            <a:ext cx="2452687" cy="201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512" y="4368800"/>
            <a:ext cx="1522412" cy="1296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9112" y="4292600"/>
            <a:ext cx="1238250" cy="12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/>
        </p:nvSpPr>
        <p:spPr>
          <a:xfrm>
            <a:off x="2514600" y="228600"/>
            <a:ext cx="6324600" cy="53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وحدات التخزين Storage Unit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ample presentation slides 1">
      <a:dk1>
        <a:srgbClr val="1D528D"/>
      </a:dk1>
      <a:lt1>
        <a:srgbClr val="FFFFFF"/>
      </a:lt1>
      <a:dk2>
        <a:srgbClr val="000000"/>
      </a:dk2>
      <a:lt2>
        <a:srgbClr val="B2B2B2"/>
      </a:lt2>
      <a:accent1>
        <a:srgbClr val="2D6BC7"/>
      </a:accent1>
      <a:accent2>
        <a:srgbClr val="FF9900"/>
      </a:accent2>
      <a:accent3>
        <a:srgbClr val="FFFFFF"/>
      </a:accent3>
      <a:accent4>
        <a:srgbClr val="2D6BC7"/>
      </a:accent4>
      <a:accent5>
        <a:srgbClr val="FF9900"/>
      </a:accent5>
      <a:accent6>
        <a:srgbClr val="FFFFFF"/>
      </a:accent6>
      <a:hlink>
        <a:srgbClr val="9999FF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508</Words>
  <Application>Microsoft Office PowerPoint</Application>
  <PresentationFormat>On-screen Show (4:3)</PresentationFormat>
  <Paragraphs>130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Custom</vt:lpstr>
      <vt:lpstr>PowerPoint Presentation</vt:lpstr>
      <vt:lpstr>PowerPoint Presentation</vt:lpstr>
      <vt:lpstr>المكونات المادية Hardware</vt:lpstr>
      <vt:lpstr>PowerPoint Presentation</vt:lpstr>
      <vt:lpstr>وحدة الذاكرة (Memory Unit)</vt:lpstr>
      <vt:lpstr>Input Unitsوحدات الإدخال </vt:lpstr>
      <vt:lpstr>Output Unitsوحدات الإخراج </vt:lpstr>
      <vt:lpstr>وحدات تستخدم للإدخال و الإخراج</vt:lpstr>
      <vt:lpstr>PowerPoint Presentation</vt:lpstr>
      <vt:lpstr>وحدات التخزين Storage Unit</vt:lpstr>
      <vt:lpstr>وحدات التخزين Storage Unit</vt:lpstr>
      <vt:lpstr>مقارنة بين الأنواع الرئيسية لوحدة تخزين البيانات</vt:lpstr>
      <vt:lpstr>PowerPoint Presentation</vt:lpstr>
      <vt:lpstr>قياس بيانات الحاسب الآلي</vt:lpstr>
      <vt:lpstr>صندوق الحاسب</vt:lpstr>
      <vt:lpstr>صندوق الحاسب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</dc:creator>
  <cp:lastModifiedBy>DR.Ahmed Saker</cp:lastModifiedBy>
  <cp:revision>7</cp:revision>
  <dcterms:modified xsi:type="dcterms:W3CDTF">2018-12-11T18:12:06Z</dcterms:modified>
</cp:coreProperties>
</file>